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9" r:id="rId4"/>
    <p:sldId id="270" r:id="rId5"/>
    <p:sldId id="257" r:id="rId6"/>
    <p:sldId id="258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3927C-51C8-4BDA-8BF5-415CC94B0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C49A6-AA44-4B5B-8BDA-A4D97FCA8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41E2A-DEF0-4140-BC38-2EF09713B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BB088-B85F-47BC-AF96-882903F6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0FF02-3D2A-4A93-8A88-5250BB61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5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0E62D-0014-4416-9D24-5F73CB77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23A89-1989-49EA-8450-8266850C3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27447-573C-4948-993A-365E5BA4D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D9B4C-BCD5-475E-9C6E-9639674F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8B22D-33BB-4275-887D-944FD5B16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3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74019-5D98-4AEF-92D0-318E6A2A91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E0C8CA-1CC6-4649-BDD3-BF031425A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82020-AEE7-4B6D-A338-43365336D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A8204-488F-49B9-B71A-05E1E9F38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18363-CBE6-4AF8-9AF0-FF09B269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9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EEA69-44AF-487D-BA90-64533D12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EEA7C-9DF8-4431-BA63-8862A12B7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FEFC4-3657-4003-AF86-BF7C7E36F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6F48B-2F76-43E6-80C3-A95E0E14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E8B85-1F16-4C2E-A170-16F9FE4C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9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7E631-838F-469D-99D8-E9701935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C5EC3-A46B-49A7-B552-89A9F5FC5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FE6E0-1E73-4352-8531-D5DCFAAA8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CB367-6BBF-44BD-9ACB-21AE64C3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BC028-9BAB-42EF-B509-F68E720F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5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77CAE-31D6-489F-8514-77C2C06DB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29051-E50D-45EE-BD49-6F980D6D0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2D6A1-529B-47A9-938E-4389F3C74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EF54A-656A-48FD-AC58-7A0A484A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DED8D-8E5F-443F-9253-4C1AC98E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BBAAF-19DC-4208-9EEF-675DD6A5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11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BE1D-3677-4AC9-B4BD-9647F55A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1B5C2-FBDC-480F-B85A-251DA508F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0CD10-CC94-48D8-A78A-928FDE8AC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D410D-F0AE-4E19-A430-59FC313A8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E63811-93F8-4264-B6D2-75E91F6B3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CE68F0-03DB-4A25-B7DF-8483D00C0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18B4A8-9C65-4854-829D-44A851302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A074B6-F0F7-4DFA-86F1-41DB87AF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68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D1EEB-235D-4233-B874-86ED3819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8CA0C-EA56-4BE5-A143-61AA30926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92BB1-E042-46C5-ADBC-E3C08FAD1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66DAC-5127-444B-B324-9F7A9199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9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217EC0-737E-47A3-9FF4-A4535783E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9AFF6-9DC9-48C7-8F8B-0C424AE2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9AB74-CEC6-4D5D-BBC7-636776743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4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DB08D-6C6F-463D-A38D-356D9161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6B0AC-76A9-4780-8761-02C2475EF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D595F-11FA-461E-A6B7-02DEB35BB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E70C9-CD47-430F-8E0A-0E6D67D82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DFBA3-032B-43E0-AFA8-28C07848D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3411-8C8F-47BF-BF8B-5F41A938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6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EBA12-7FAE-442C-A9EA-F468D4D2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BAAE4B-C0EA-4616-BABD-AE06EC7A8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19D94-6429-4643-BE22-37175A20A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26596-B1B9-4529-BF18-E34784896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471F8-95DA-477E-81C3-7CEE52442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CCF22-FB04-4112-A4CC-4CA76D25C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6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21ED0E-1093-4625-8E7C-1A490B1BA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8E564-FC25-4C67-BA79-34AAD9472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AEF4D-39D0-4006-B928-C30959C537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A275-A010-4335-9BEC-D996BEFA2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C9A5D-7B4F-492F-B3DF-BB44F929E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E5289-75F6-4D30-91C5-6ED89F7B4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138E9-0F14-4E93-848A-1F5F41B0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2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83C-1F8F-411B-BCC9-23F625BD6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1977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/>
              <a:t>Restorable Image Operators with Quasi-Invertible 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30929B-67E4-4F54-9AE1-9F27C9EC3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169" y="4376012"/>
            <a:ext cx="9144000" cy="1940022"/>
          </a:xfrm>
        </p:spPr>
        <p:txBody>
          <a:bodyPr>
            <a:normAutofit/>
          </a:bodyPr>
          <a:lstStyle/>
          <a:p>
            <a:r>
              <a:rPr lang="en-US" dirty="0"/>
              <a:t>Hao Ouyang*,  Tengfei Wang*,  </a:t>
            </a:r>
            <a:r>
              <a:rPr lang="en-US" dirty="0" err="1"/>
              <a:t>Qifeng</a:t>
            </a:r>
            <a:r>
              <a:rPr lang="en-US" dirty="0"/>
              <a:t> Chen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AAAI 2022</a:t>
            </a:r>
          </a:p>
        </p:txBody>
      </p:sp>
      <p:pic>
        <p:nvPicPr>
          <p:cNvPr id="1026" name="Picture 2" descr="All-Flash Arrays Eliminate Storage Bottlenecks at HKUST | Pure Storage">
            <a:extLst>
              <a:ext uri="{FF2B5EF4-FFF2-40B4-BE49-F238E27FC236}">
                <a16:creationId xmlns:a16="http://schemas.microsoft.com/office/drawing/2014/main" id="{24A18B0C-8DE3-443F-AA41-B8B4568B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73" y="825182"/>
            <a:ext cx="3535867" cy="119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7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"/>
    </mc:Choice>
    <mc:Fallback xmlns="">
      <p:transition spd="slow" advTm="403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fferent, various, several&#10;&#10;Description automatically generated">
            <a:extLst>
              <a:ext uri="{FF2B5EF4-FFF2-40B4-BE49-F238E27FC236}">
                <a16:creationId xmlns:a16="http://schemas.microsoft.com/office/drawing/2014/main" id="{E204F7E1-3E82-461E-880B-2A0494923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23" y="111318"/>
            <a:ext cx="7650246" cy="6425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1349F-BE38-4813-92E7-06947DD6E004}"/>
              </a:ext>
            </a:extLst>
          </p:cNvPr>
          <p:cNvSpPr txBox="1"/>
          <p:nvPr/>
        </p:nvSpPr>
        <p:spPr>
          <a:xfrm>
            <a:off x="3371352" y="6488668"/>
            <a:ext cx="768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                       Ours                    </a:t>
            </a:r>
            <a:r>
              <a:rPr lang="en-US" dirty="0" err="1"/>
              <a:t>Ours</a:t>
            </a:r>
            <a:r>
              <a:rPr lang="en-US" dirty="0"/>
              <a:t> (restored)       ground-truth filter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8F69F-D531-4F12-B50E-4FC784395127}"/>
              </a:ext>
            </a:extLst>
          </p:cNvPr>
          <p:cNvSpPr txBox="1"/>
          <p:nvPr/>
        </p:nvSpPr>
        <p:spPr>
          <a:xfrm>
            <a:off x="143124" y="429372"/>
            <a:ext cx="30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Blur</a:t>
            </a:r>
          </a:p>
        </p:txBody>
      </p:sp>
    </p:spTree>
    <p:extLst>
      <p:ext uri="{BB962C8B-B14F-4D97-AF65-F5344CB8AC3E}">
        <p14:creationId xmlns:p14="http://schemas.microsoft.com/office/powerpoint/2010/main" val="16642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hotos of a wedding&#10;&#10;Description automatically generated with low confidence">
            <a:extLst>
              <a:ext uri="{FF2B5EF4-FFF2-40B4-BE49-F238E27FC236}">
                <a16:creationId xmlns:a16="http://schemas.microsoft.com/office/drawing/2014/main" id="{6A1910CE-7870-4145-BEAB-26C03D3CE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99" y="71562"/>
            <a:ext cx="7426207" cy="6296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A9E82A-B49B-4708-9711-AFC32948AB5F}"/>
              </a:ext>
            </a:extLst>
          </p:cNvPr>
          <p:cNvSpPr txBox="1"/>
          <p:nvPr/>
        </p:nvSpPr>
        <p:spPr>
          <a:xfrm>
            <a:off x="3315693" y="6368021"/>
            <a:ext cx="768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                       Ours                    </a:t>
            </a:r>
            <a:r>
              <a:rPr lang="en-US" dirty="0" err="1"/>
              <a:t>Ours</a:t>
            </a:r>
            <a:r>
              <a:rPr lang="en-US" dirty="0"/>
              <a:t> (restored)       ground-truth filter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1BFB5-84F8-4576-9869-C328B216A6EB}"/>
              </a:ext>
            </a:extLst>
          </p:cNvPr>
          <p:cNvSpPr txBox="1"/>
          <p:nvPr/>
        </p:nvSpPr>
        <p:spPr>
          <a:xfrm>
            <a:off x="143124" y="429372"/>
            <a:ext cx="30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Smooth</a:t>
            </a:r>
          </a:p>
        </p:txBody>
      </p:sp>
    </p:spTree>
    <p:extLst>
      <p:ext uri="{BB962C8B-B14F-4D97-AF65-F5344CB8AC3E}">
        <p14:creationId xmlns:p14="http://schemas.microsoft.com/office/powerpoint/2010/main" val="37637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8"/>
    </mc:Choice>
    <mc:Fallback xmlns="">
      <p:transition spd="slow" advTm="484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various, same&#10;&#10;Description automatically generated">
            <a:extLst>
              <a:ext uri="{FF2B5EF4-FFF2-40B4-BE49-F238E27FC236}">
                <a16:creationId xmlns:a16="http://schemas.microsoft.com/office/drawing/2014/main" id="{72CC40DA-8D1D-46B6-981A-12EE9ECAB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07" y="75537"/>
            <a:ext cx="7546491" cy="6407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24783-7330-4C0A-AFA7-B07E593A3813}"/>
              </a:ext>
            </a:extLst>
          </p:cNvPr>
          <p:cNvSpPr txBox="1"/>
          <p:nvPr/>
        </p:nvSpPr>
        <p:spPr>
          <a:xfrm>
            <a:off x="3180521" y="6413131"/>
            <a:ext cx="768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                       Ours                    </a:t>
            </a:r>
            <a:r>
              <a:rPr lang="en-US" dirty="0" err="1"/>
              <a:t>Ours</a:t>
            </a:r>
            <a:r>
              <a:rPr lang="en-US" dirty="0"/>
              <a:t> (restored)       ground-truth filter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F8416-B83E-470C-97F3-12CB2CD68187}"/>
              </a:ext>
            </a:extLst>
          </p:cNvPr>
          <p:cNvSpPr txBox="1"/>
          <p:nvPr/>
        </p:nvSpPr>
        <p:spPr>
          <a:xfrm>
            <a:off x="143124" y="429372"/>
            <a:ext cx="30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Enhancement</a:t>
            </a:r>
          </a:p>
        </p:txBody>
      </p:sp>
    </p:spTree>
    <p:extLst>
      <p:ext uri="{BB962C8B-B14F-4D97-AF65-F5344CB8AC3E}">
        <p14:creationId xmlns:p14="http://schemas.microsoft.com/office/powerpoint/2010/main" val="8235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3"/>
    </mc:Choice>
    <mc:Fallback xmlns="">
      <p:transition spd="slow" advTm="473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fferent, various, items&#10;&#10;Description automatically generated">
            <a:extLst>
              <a:ext uri="{FF2B5EF4-FFF2-40B4-BE49-F238E27FC236}">
                <a16:creationId xmlns:a16="http://schemas.microsoft.com/office/drawing/2014/main" id="{980B0433-125C-4022-9347-E83345B47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1" y="618044"/>
            <a:ext cx="7640116" cy="5249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8F692-5BBD-4133-B4E0-889E897848FB}"/>
              </a:ext>
            </a:extLst>
          </p:cNvPr>
          <p:cNvSpPr txBox="1"/>
          <p:nvPr/>
        </p:nvSpPr>
        <p:spPr>
          <a:xfrm>
            <a:off x="3427012" y="5867052"/>
            <a:ext cx="768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                                      Ours                               </a:t>
            </a:r>
            <a:r>
              <a:rPr lang="en-US" dirty="0" err="1"/>
              <a:t>Ours</a:t>
            </a:r>
            <a:r>
              <a:rPr lang="en-US" dirty="0"/>
              <a:t> (restored)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7AE7E-3A86-4FD5-BFBE-02632E37B43D}"/>
              </a:ext>
            </a:extLst>
          </p:cNvPr>
          <p:cNvSpPr txBox="1"/>
          <p:nvPr/>
        </p:nvSpPr>
        <p:spPr>
          <a:xfrm>
            <a:off x="143124" y="429372"/>
            <a:ext cx="30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Exposure Adjust</a:t>
            </a:r>
          </a:p>
        </p:txBody>
      </p:sp>
    </p:spTree>
    <p:extLst>
      <p:ext uri="{BB962C8B-B14F-4D97-AF65-F5344CB8AC3E}">
        <p14:creationId xmlns:p14="http://schemas.microsoft.com/office/powerpoint/2010/main" val="181544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"/>
    </mc:Choice>
    <mc:Fallback xmlns="">
      <p:transition spd="slow" advTm="510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7F477B4C-9F53-4E08-99F5-57EFB2C7C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09" y="87461"/>
            <a:ext cx="5954688" cy="6058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B01AE3-A4E6-4273-BEA5-2098B1F15A21}"/>
              </a:ext>
            </a:extLst>
          </p:cNvPr>
          <p:cNvSpPr txBox="1"/>
          <p:nvPr/>
        </p:nvSpPr>
        <p:spPr>
          <a:xfrm>
            <a:off x="3713258" y="6098649"/>
            <a:ext cx="768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                          Ours                     </a:t>
            </a:r>
            <a:r>
              <a:rPr lang="en-US" dirty="0" err="1"/>
              <a:t>Ours</a:t>
            </a:r>
            <a:r>
              <a:rPr lang="en-US" dirty="0"/>
              <a:t> (restored)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3E792-49EF-48AE-875A-ACA6396A22EF}"/>
              </a:ext>
            </a:extLst>
          </p:cNvPr>
          <p:cNvSpPr txBox="1"/>
          <p:nvPr/>
        </p:nvSpPr>
        <p:spPr>
          <a:xfrm>
            <a:off x="143124" y="429372"/>
            <a:ext cx="30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Face Retouching</a:t>
            </a:r>
          </a:p>
        </p:txBody>
      </p:sp>
    </p:spTree>
    <p:extLst>
      <p:ext uri="{BB962C8B-B14F-4D97-AF65-F5344CB8AC3E}">
        <p14:creationId xmlns:p14="http://schemas.microsoft.com/office/powerpoint/2010/main" val="308372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1"/>
    </mc:Choice>
    <mc:Fallback xmlns="">
      <p:transition spd="slow" advTm="506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BD3FC-B09E-4F1A-AB66-96A1185AA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008" y="2950334"/>
            <a:ext cx="2723984" cy="957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42788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7"/>
    </mc:Choice>
    <mc:Fallback xmlns="">
      <p:transition spd="slow" advTm="547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CEFD1D3F-EE07-469C-84A2-FF4F19291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90" y="2091427"/>
            <a:ext cx="2254111" cy="2870187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8C1A96F-9F30-4CAB-ADC2-45EBBDF35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76" y="2091426"/>
            <a:ext cx="2249409" cy="2870187"/>
          </a:xfrm>
          <a:prstGeom prst="rect">
            <a:avLst/>
          </a:prstGeom>
        </p:spPr>
      </p:pic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B2C26BED-1339-4364-BDB1-FF7EF5130B5C}"/>
              </a:ext>
            </a:extLst>
          </p:cNvPr>
          <p:cNvSpPr/>
          <p:nvPr/>
        </p:nvSpPr>
        <p:spPr>
          <a:xfrm>
            <a:off x="4108577" y="2793131"/>
            <a:ext cx="3368021" cy="1152705"/>
          </a:xfrm>
          <a:prstGeom prst="curvedDownArrow">
            <a:avLst>
              <a:gd name="adj1" fmla="val 18177"/>
              <a:gd name="adj2" fmla="val 42370"/>
              <a:gd name="adj3" fmla="val 20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ABCB2-6010-4C75-B217-DCA86C0602FE}"/>
              </a:ext>
            </a:extLst>
          </p:cNvPr>
          <p:cNvSpPr txBox="1"/>
          <p:nvPr/>
        </p:nvSpPr>
        <p:spPr>
          <a:xfrm>
            <a:off x="192820" y="516345"/>
            <a:ext cx="11376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Image filters are broadly applied for sharing attractive photos on social media.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9E8396-AA48-412E-AD2A-26EEE717A1DE}"/>
              </a:ext>
            </a:extLst>
          </p:cNvPr>
          <p:cNvSpPr txBox="1"/>
          <p:nvPr/>
        </p:nvSpPr>
        <p:spPr>
          <a:xfrm>
            <a:off x="4743016" y="2218091"/>
            <a:ext cx="2099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Image operators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FE6ABB-EAA5-4136-AF39-71D4F0533853}"/>
              </a:ext>
            </a:extLst>
          </p:cNvPr>
          <p:cNvSpPr txBox="1"/>
          <p:nvPr/>
        </p:nvSpPr>
        <p:spPr>
          <a:xfrm>
            <a:off x="1813766" y="5079097"/>
            <a:ext cx="1574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FC761-9881-4C13-A898-B941275965FC}"/>
              </a:ext>
            </a:extLst>
          </p:cNvPr>
          <p:cNvSpPr txBox="1"/>
          <p:nvPr/>
        </p:nvSpPr>
        <p:spPr>
          <a:xfrm>
            <a:off x="8131091" y="5079097"/>
            <a:ext cx="191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Processed image</a:t>
            </a:r>
          </a:p>
        </p:txBody>
      </p:sp>
    </p:spTree>
    <p:extLst>
      <p:ext uri="{BB962C8B-B14F-4D97-AF65-F5344CB8AC3E}">
        <p14:creationId xmlns:p14="http://schemas.microsoft.com/office/powerpoint/2010/main" val="412923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1"/>
    </mc:Choice>
    <mc:Fallback xmlns="">
      <p:transition spd="slow" advTm="484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CEFD1D3F-EE07-469C-84A2-FF4F19291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90" y="2091427"/>
            <a:ext cx="2254111" cy="2870187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8C1A96F-9F30-4CAB-ADC2-45EBBDF35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76" y="2091426"/>
            <a:ext cx="2249409" cy="2870187"/>
          </a:xfrm>
          <a:prstGeom prst="rect">
            <a:avLst/>
          </a:prstGeom>
        </p:spPr>
      </p:pic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B2C26BED-1339-4364-BDB1-FF7EF5130B5C}"/>
              </a:ext>
            </a:extLst>
          </p:cNvPr>
          <p:cNvSpPr/>
          <p:nvPr/>
        </p:nvSpPr>
        <p:spPr>
          <a:xfrm>
            <a:off x="4108577" y="2793131"/>
            <a:ext cx="3368021" cy="1152705"/>
          </a:xfrm>
          <a:prstGeom prst="curvedDownArrow">
            <a:avLst>
              <a:gd name="adj1" fmla="val 18177"/>
              <a:gd name="adj2" fmla="val 42370"/>
              <a:gd name="adj3" fmla="val 20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ABCB2-6010-4C75-B217-DCA86C0602FE}"/>
              </a:ext>
            </a:extLst>
          </p:cNvPr>
          <p:cNvSpPr txBox="1"/>
          <p:nvPr/>
        </p:nvSpPr>
        <p:spPr>
          <a:xfrm>
            <a:off x="192820" y="516345"/>
            <a:ext cx="11376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How to deal with the original image after we have the processed one?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9E8396-AA48-412E-AD2A-26EEE717A1DE}"/>
              </a:ext>
            </a:extLst>
          </p:cNvPr>
          <p:cNvSpPr txBox="1"/>
          <p:nvPr/>
        </p:nvSpPr>
        <p:spPr>
          <a:xfrm>
            <a:off x="4743016" y="2218091"/>
            <a:ext cx="2099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Image operators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99DA-4A86-4E4F-9F22-912EAB9A0BE6}"/>
              </a:ext>
            </a:extLst>
          </p:cNvPr>
          <p:cNvSpPr txBox="1"/>
          <p:nvPr/>
        </p:nvSpPr>
        <p:spPr>
          <a:xfrm>
            <a:off x="1813766" y="5079097"/>
            <a:ext cx="1574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7E7AC-024F-44DA-AF40-70D5F8E60DC1}"/>
              </a:ext>
            </a:extLst>
          </p:cNvPr>
          <p:cNvSpPr txBox="1"/>
          <p:nvPr/>
        </p:nvSpPr>
        <p:spPr>
          <a:xfrm>
            <a:off x="8131091" y="5079097"/>
            <a:ext cx="191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Processed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5C000-3D2E-4BCA-BAF7-018DE8E3CB27}"/>
              </a:ext>
            </a:extLst>
          </p:cNvPr>
          <p:cNvSpPr txBox="1"/>
          <p:nvPr/>
        </p:nvSpPr>
        <p:spPr>
          <a:xfrm>
            <a:off x="229427" y="1155454"/>
            <a:ext cx="762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- Desired to have access to original ones for alternative editing.</a:t>
            </a:r>
          </a:p>
          <a:p>
            <a:r>
              <a:rPr lang="en-US" dirty="0">
                <a:solidFill>
                  <a:srgbClr val="C00000"/>
                </a:solidFill>
              </a:rPr>
              <a:t>- reluctant to keep original ones for saving storage.</a:t>
            </a:r>
          </a:p>
        </p:txBody>
      </p:sp>
    </p:spTree>
    <p:extLst>
      <p:ext uri="{BB962C8B-B14F-4D97-AF65-F5344CB8AC3E}">
        <p14:creationId xmlns:p14="http://schemas.microsoft.com/office/powerpoint/2010/main" val="8042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6"/>
    </mc:Choice>
    <mc:Fallback xmlns="">
      <p:transition spd="slow" advTm="500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CEFD1D3F-EE07-469C-84A2-FF4F19291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90" y="2091427"/>
            <a:ext cx="2254111" cy="2870187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8C1A96F-9F30-4CAB-ADC2-45EBBDF35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76" y="2091426"/>
            <a:ext cx="2249409" cy="2870187"/>
          </a:xfrm>
          <a:prstGeom prst="rect">
            <a:avLst/>
          </a:prstGeom>
        </p:spPr>
      </p:pic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B2C26BED-1339-4364-BDB1-FF7EF5130B5C}"/>
              </a:ext>
            </a:extLst>
          </p:cNvPr>
          <p:cNvSpPr/>
          <p:nvPr/>
        </p:nvSpPr>
        <p:spPr>
          <a:xfrm>
            <a:off x="4108577" y="2793131"/>
            <a:ext cx="3368021" cy="1152705"/>
          </a:xfrm>
          <a:prstGeom prst="curvedDownArrow">
            <a:avLst>
              <a:gd name="adj1" fmla="val 18177"/>
              <a:gd name="adj2" fmla="val 42370"/>
              <a:gd name="adj3" fmla="val 20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ABCB2-6010-4C75-B217-DCA86C0602FE}"/>
              </a:ext>
            </a:extLst>
          </p:cNvPr>
          <p:cNvSpPr txBox="1"/>
          <p:nvPr/>
        </p:nvSpPr>
        <p:spPr>
          <a:xfrm>
            <a:off x="192820" y="516345"/>
            <a:ext cx="11376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Can image operators be restorable?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9E8396-AA48-412E-AD2A-26EEE717A1DE}"/>
              </a:ext>
            </a:extLst>
          </p:cNvPr>
          <p:cNvSpPr txBox="1"/>
          <p:nvPr/>
        </p:nvSpPr>
        <p:spPr>
          <a:xfrm>
            <a:off x="4743016" y="2218091"/>
            <a:ext cx="2099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Image operators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99DA-4A86-4E4F-9F22-912EAB9A0BE6}"/>
              </a:ext>
            </a:extLst>
          </p:cNvPr>
          <p:cNvSpPr txBox="1"/>
          <p:nvPr/>
        </p:nvSpPr>
        <p:spPr>
          <a:xfrm>
            <a:off x="1813766" y="5079097"/>
            <a:ext cx="1574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7E7AC-024F-44DA-AF40-70D5F8E60DC1}"/>
              </a:ext>
            </a:extLst>
          </p:cNvPr>
          <p:cNvSpPr txBox="1"/>
          <p:nvPr/>
        </p:nvSpPr>
        <p:spPr>
          <a:xfrm>
            <a:off x="8131091" y="5079097"/>
            <a:ext cx="191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Processed image</a:t>
            </a:r>
          </a:p>
        </p:txBody>
      </p:sp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E1FA5C9C-4B7E-4215-B4EE-30646620A7E6}"/>
              </a:ext>
            </a:extLst>
          </p:cNvPr>
          <p:cNvSpPr/>
          <p:nvPr/>
        </p:nvSpPr>
        <p:spPr>
          <a:xfrm rot="10800000">
            <a:off x="4411989" y="3808908"/>
            <a:ext cx="3368021" cy="1152705"/>
          </a:xfrm>
          <a:prstGeom prst="curvedDownArrow">
            <a:avLst>
              <a:gd name="adj1" fmla="val 18177"/>
              <a:gd name="adj2" fmla="val 42370"/>
              <a:gd name="adj3" fmla="val 2086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2CC8C9-62A1-428A-AF20-E250F8E70946}"/>
              </a:ext>
            </a:extLst>
          </p:cNvPr>
          <p:cNvSpPr txBox="1"/>
          <p:nvPr/>
        </p:nvSpPr>
        <p:spPr>
          <a:xfrm>
            <a:off x="5084178" y="4937182"/>
            <a:ext cx="2509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inverse operators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0E7E0-159C-44D9-88EA-7C466B29F498}"/>
              </a:ext>
            </a:extLst>
          </p:cNvPr>
          <p:cNvSpPr txBox="1"/>
          <p:nvPr/>
        </p:nvSpPr>
        <p:spPr>
          <a:xfrm>
            <a:off x="3344406" y="5808341"/>
            <a:ext cx="560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that we can restore the original image anytime! </a:t>
            </a:r>
          </a:p>
        </p:txBody>
      </p:sp>
    </p:spTree>
    <p:extLst>
      <p:ext uri="{BB962C8B-B14F-4D97-AF65-F5344CB8AC3E}">
        <p14:creationId xmlns:p14="http://schemas.microsoft.com/office/powerpoint/2010/main" val="218104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"/>
    </mc:Choice>
    <mc:Fallback xmlns="">
      <p:transition spd="slow" advTm="409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4C68836-8A2E-48D8-A763-628D9F0BA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6" y="2200103"/>
            <a:ext cx="10126488" cy="2457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770551-1D19-4CE9-870C-B3258F0856D2}"/>
              </a:ext>
            </a:extLst>
          </p:cNvPr>
          <p:cNvSpPr txBox="1"/>
          <p:nvPr/>
        </p:nvSpPr>
        <p:spPr>
          <a:xfrm>
            <a:off x="508883" y="599919"/>
            <a:ext cx="962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Design a model to perform both high-quality approximation and restoration.</a:t>
            </a:r>
          </a:p>
        </p:txBody>
      </p:sp>
    </p:spTree>
    <p:extLst>
      <p:ext uri="{BB962C8B-B14F-4D97-AF65-F5344CB8AC3E}">
        <p14:creationId xmlns:p14="http://schemas.microsoft.com/office/powerpoint/2010/main" val="36168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7"/>
    </mc:Choice>
    <mc:Fallback xmlns="">
      <p:transition spd="slow" advTm="514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ifferent, various, colorful&#10;&#10;Description automatically generated">
            <a:extLst>
              <a:ext uri="{FF2B5EF4-FFF2-40B4-BE49-F238E27FC236}">
                <a16:creationId xmlns:a16="http://schemas.microsoft.com/office/drawing/2014/main" id="{8E43078A-DBE4-4ECD-AFD7-CC93D3ED8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"/>
          <a:stretch/>
        </p:blipFill>
        <p:spPr>
          <a:xfrm>
            <a:off x="2700286" y="68305"/>
            <a:ext cx="7809196" cy="6467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316E86-9513-43CB-96C9-1F96462CE2DD}"/>
              </a:ext>
            </a:extLst>
          </p:cNvPr>
          <p:cNvSpPr txBox="1"/>
          <p:nvPr/>
        </p:nvSpPr>
        <p:spPr>
          <a:xfrm>
            <a:off x="238539" y="405517"/>
            <a:ext cx="213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Style Transfer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6E8BF0-5A5C-4811-8D72-85BC4A1828B8}"/>
              </a:ext>
            </a:extLst>
          </p:cNvPr>
          <p:cNvSpPr txBox="1"/>
          <p:nvPr/>
        </p:nvSpPr>
        <p:spPr>
          <a:xfrm>
            <a:off x="3299790" y="6488668"/>
            <a:ext cx="768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                       Ours                    </a:t>
            </a:r>
            <a:r>
              <a:rPr lang="en-US" dirty="0" err="1"/>
              <a:t>Ours</a:t>
            </a:r>
            <a:r>
              <a:rPr lang="en-US" dirty="0"/>
              <a:t> (restored)       ground-truth filter </a:t>
            </a:r>
          </a:p>
        </p:txBody>
      </p:sp>
    </p:spTree>
    <p:extLst>
      <p:ext uri="{BB962C8B-B14F-4D97-AF65-F5344CB8AC3E}">
        <p14:creationId xmlns:p14="http://schemas.microsoft.com/office/powerpoint/2010/main" val="122085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"/>
    </mc:Choice>
    <mc:Fallback xmlns="">
      <p:transition spd="slow" advTm="507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various&#10;&#10;Description automatically generated">
            <a:extLst>
              <a:ext uri="{FF2B5EF4-FFF2-40B4-BE49-F238E27FC236}">
                <a16:creationId xmlns:a16="http://schemas.microsoft.com/office/drawing/2014/main" id="{2D82D656-F7A3-428B-A4C8-90773B8AB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"/>
          <a:stretch/>
        </p:blipFill>
        <p:spPr>
          <a:xfrm>
            <a:off x="2630791" y="57784"/>
            <a:ext cx="7773254" cy="6509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820D1E-3BD9-449C-BC65-B92D0E1AB1B2}"/>
              </a:ext>
            </a:extLst>
          </p:cNvPr>
          <p:cNvSpPr txBox="1"/>
          <p:nvPr/>
        </p:nvSpPr>
        <p:spPr>
          <a:xfrm>
            <a:off x="238539" y="405517"/>
            <a:ext cx="213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Style Transfer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ADDF1-F7B9-4908-9496-8CD92C42BB1F}"/>
              </a:ext>
            </a:extLst>
          </p:cNvPr>
          <p:cNvSpPr txBox="1"/>
          <p:nvPr/>
        </p:nvSpPr>
        <p:spPr>
          <a:xfrm>
            <a:off x="3275936" y="6488668"/>
            <a:ext cx="768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                       Ours                    </a:t>
            </a:r>
            <a:r>
              <a:rPr lang="en-US" dirty="0" err="1"/>
              <a:t>Ours</a:t>
            </a:r>
            <a:r>
              <a:rPr lang="en-US" dirty="0"/>
              <a:t> (restored)       ground-truth filter </a:t>
            </a:r>
          </a:p>
        </p:txBody>
      </p:sp>
    </p:spTree>
    <p:extLst>
      <p:ext uri="{BB962C8B-B14F-4D97-AF65-F5344CB8AC3E}">
        <p14:creationId xmlns:p14="http://schemas.microsoft.com/office/powerpoint/2010/main" val="4659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8"/>
    </mc:Choice>
    <mc:Fallback xmlns="">
      <p:transition spd="slow" advTm="560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E5A466B-93C0-4506-99A5-7BB649679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"/>
          <a:stretch/>
        </p:blipFill>
        <p:spPr>
          <a:xfrm>
            <a:off x="2622802" y="23853"/>
            <a:ext cx="7721179" cy="6512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BE069B-F403-4813-AC39-F69230238425}"/>
              </a:ext>
            </a:extLst>
          </p:cNvPr>
          <p:cNvSpPr txBox="1"/>
          <p:nvPr/>
        </p:nvSpPr>
        <p:spPr>
          <a:xfrm>
            <a:off x="238539" y="405517"/>
            <a:ext cx="213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Style Transfer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1215C-769E-416B-AB20-6CE759C86F56}"/>
              </a:ext>
            </a:extLst>
          </p:cNvPr>
          <p:cNvSpPr txBox="1"/>
          <p:nvPr/>
        </p:nvSpPr>
        <p:spPr>
          <a:xfrm>
            <a:off x="3138970" y="6452889"/>
            <a:ext cx="768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                       Ours                    </a:t>
            </a:r>
            <a:r>
              <a:rPr lang="en-US" dirty="0" err="1"/>
              <a:t>Ours</a:t>
            </a:r>
            <a:r>
              <a:rPr lang="en-US" dirty="0"/>
              <a:t> (restored)       ground-truth filter </a:t>
            </a:r>
          </a:p>
        </p:txBody>
      </p:sp>
    </p:spTree>
    <p:extLst>
      <p:ext uri="{BB962C8B-B14F-4D97-AF65-F5344CB8AC3E}">
        <p14:creationId xmlns:p14="http://schemas.microsoft.com/office/powerpoint/2010/main" val="14277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"/>
    </mc:Choice>
    <mc:Fallback xmlns="">
      <p:transition spd="slow" advTm="47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various, colors&#10;&#10;Description automatically generated">
            <a:extLst>
              <a:ext uri="{FF2B5EF4-FFF2-40B4-BE49-F238E27FC236}">
                <a16:creationId xmlns:a16="http://schemas.microsoft.com/office/drawing/2014/main" id="{DCA73F94-7BBB-4BEE-8911-A77AA08C2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83" y="160698"/>
            <a:ext cx="7572227" cy="6409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01C4F8-B0F6-4F39-9DB8-16C2DC0FE942}"/>
              </a:ext>
            </a:extLst>
          </p:cNvPr>
          <p:cNvSpPr txBox="1"/>
          <p:nvPr/>
        </p:nvSpPr>
        <p:spPr>
          <a:xfrm>
            <a:off x="143124" y="429372"/>
            <a:ext cx="30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Black-White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50BF3-2CD3-4CD5-8991-36B062D90FF1}"/>
              </a:ext>
            </a:extLst>
          </p:cNvPr>
          <p:cNvSpPr txBox="1"/>
          <p:nvPr/>
        </p:nvSpPr>
        <p:spPr>
          <a:xfrm>
            <a:off x="3331596" y="6510332"/>
            <a:ext cx="768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                       Ours                    </a:t>
            </a:r>
            <a:r>
              <a:rPr lang="en-US" dirty="0" err="1"/>
              <a:t>Ours</a:t>
            </a:r>
            <a:r>
              <a:rPr lang="en-US" dirty="0"/>
              <a:t> (restored)       ground-truth filter </a:t>
            </a:r>
          </a:p>
        </p:txBody>
      </p:sp>
    </p:spTree>
    <p:extLst>
      <p:ext uri="{BB962C8B-B14F-4D97-AF65-F5344CB8AC3E}">
        <p14:creationId xmlns:p14="http://schemas.microsoft.com/office/powerpoint/2010/main" val="16903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5"/>
    </mc:Choice>
    <mc:Fallback xmlns="">
      <p:transition spd="slow" advTm="57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197</Words>
  <Application>Microsoft Office PowerPoint</Application>
  <PresentationFormat>Widescreen</PresentationFormat>
  <Paragraphs>40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Restorable Image Operators with Quasi-Invertible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Restorable Image Operators with Quasi-Invertible Networks</dc:title>
  <dc:creator>Tengfei Wang</dc:creator>
  <cp:lastModifiedBy>Tengfei Wang</cp:lastModifiedBy>
  <cp:revision>3</cp:revision>
  <dcterms:created xsi:type="dcterms:W3CDTF">2022-02-08T08:54:04Z</dcterms:created>
  <dcterms:modified xsi:type="dcterms:W3CDTF">2022-02-08T12:30:37Z</dcterms:modified>
</cp:coreProperties>
</file>